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79" r:id="rId3"/>
    <p:sldId id="269" r:id="rId4"/>
    <p:sldId id="272" r:id="rId5"/>
    <p:sldId id="282" r:id="rId6"/>
    <p:sldId id="283" r:id="rId7"/>
    <p:sldId id="284" r:id="rId8"/>
    <p:sldId id="285" r:id="rId9"/>
    <p:sldId id="263" r:id="rId10"/>
    <p:sldId id="27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E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62004C-5788-4459-AE3E-495D00B87696}">
  <a:tblStyle styleId="{6862004C-5788-4459-AE3E-495D00B876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4300C6-01EB-4361-B068-0CC244B247B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5"/>
    <p:restoredTop sz="70016"/>
  </p:normalViewPr>
  <p:slideViewPr>
    <p:cSldViewPr snapToGrid="0" snapToObjects="1">
      <p:cViewPr varScale="1">
        <p:scale>
          <a:sx n="99" d="100"/>
          <a:sy n="99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intro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behalf of team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lior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present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solution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Churn model for public transports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Why it </a:t>
            </a:r>
            <a:r>
              <a:rPr lang="en-GB" dirty="0" err="1">
                <a:solidFill>
                  <a:schemeClr val="bg1"/>
                </a:solidFill>
              </a:rPr>
              <a:t>matterss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dirty="0">
                <a:solidFill>
                  <a:schemeClr val="bg1"/>
                </a:solidFill>
              </a:rPr>
              <a:t>to measure the change passenger the uses PT among cities </a:t>
            </a:r>
          </a:p>
        </p:txBody>
      </p:sp>
    </p:spTree>
    <p:extLst>
      <p:ext uri="{BB962C8B-B14F-4D97-AF65-F5344CB8AC3E}">
        <p14:creationId xmlns:p14="http://schemas.microsoft.com/office/powerpoint/2010/main" val="3852015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Measuere</a:t>
            </a:r>
            <a:r>
              <a:rPr lang="en-GB" dirty="0"/>
              <a:t> the passengers churn rate through a the model to id the key drivers of the distribution  </a:t>
            </a:r>
          </a:p>
        </p:txBody>
      </p:sp>
    </p:spTree>
    <p:extLst>
      <p:ext uri="{BB962C8B-B14F-4D97-AF65-F5344CB8AC3E}">
        <p14:creationId xmlns:p14="http://schemas.microsoft.com/office/powerpoint/2010/main" val="237982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5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643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04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7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607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transport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216175" y="1578400"/>
            <a:ext cx="5839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Team </a:t>
            </a:r>
            <a:r>
              <a:rPr lang="en-GB" b="1" dirty="0" err="1"/>
              <a:t>Lior</a:t>
            </a:r>
            <a:r>
              <a:rPr lang="en-GB" b="1" dirty="0"/>
              <a:t> </a:t>
            </a:r>
            <a:r>
              <a:rPr lang="en" dirty="0"/>
              <a:t>:</a:t>
            </a:r>
            <a:endParaRPr lang="en-GB" dirty="0"/>
          </a:p>
          <a:p>
            <a:pPr lvl="0"/>
            <a:r>
              <a:rPr lang="en-GB" sz="2400" dirty="0">
                <a:solidFill>
                  <a:schemeClr val="lt2"/>
                </a:solidFill>
              </a:rPr>
              <a:t>World Data League 2021</a:t>
            </a:r>
            <a:br>
              <a:rPr lang="en-GB" sz="2400" dirty="0">
                <a:solidFill>
                  <a:schemeClr val="lt2"/>
                </a:solidFill>
              </a:rPr>
            </a:br>
            <a:endParaRPr lang="en-GB" sz="2400" dirty="0">
              <a:solidFill>
                <a:schemeClr val="lt2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844656" y="3157300"/>
            <a:ext cx="3600995" cy="182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Team members:</a:t>
            </a:r>
          </a:p>
          <a:p>
            <a:r>
              <a:rPr lang="en-GB" dirty="0">
                <a:solidFill>
                  <a:schemeClr val="bg1"/>
                </a:solidFill>
              </a:rPr>
              <a:t>Steven </a:t>
            </a:r>
            <a:r>
              <a:rPr lang="en-GB" dirty="0" err="1">
                <a:solidFill>
                  <a:schemeClr val="bg1"/>
                </a:solidFill>
              </a:rPr>
              <a:t>Vuong</a:t>
            </a:r>
            <a:r>
              <a:rPr lang="en-GB" dirty="0">
                <a:solidFill>
                  <a:schemeClr val="bg1"/>
                </a:solidFill>
              </a:rPr>
              <a:t> (Team Leader)</a:t>
            </a:r>
          </a:p>
          <a:p>
            <a:r>
              <a:rPr lang="en-GB" dirty="0">
                <a:solidFill>
                  <a:schemeClr val="bg1"/>
                </a:solidFill>
              </a:rPr>
              <a:t>Vinay </a:t>
            </a:r>
            <a:r>
              <a:rPr lang="en-GB" dirty="0" err="1">
                <a:solidFill>
                  <a:schemeClr val="bg1"/>
                </a:solidFill>
              </a:rPr>
              <a:t>Varsani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Hardique Manilal</a:t>
            </a:r>
          </a:p>
          <a:p>
            <a:r>
              <a:rPr lang="en-GB" dirty="0" err="1">
                <a:solidFill>
                  <a:schemeClr val="bg1"/>
                </a:solidFill>
              </a:rPr>
              <a:t>Sachiyo</a:t>
            </a:r>
            <a:r>
              <a:rPr lang="en-GB" dirty="0">
                <a:solidFill>
                  <a:schemeClr val="bg1"/>
                </a:solidFill>
              </a:rPr>
              <a:t> Daley 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8"/>
    </mc:Choice>
    <mc:Fallback>
      <p:transition spd="slow" advTm="121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550" y="2216175"/>
            <a:ext cx="7038900" cy="711150"/>
          </a:xfrm>
        </p:spPr>
        <p:txBody>
          <a:bodyPr/>
          <a:lstStyle/>
          <a:p>
            <a:pPr algn="ctr"/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Thank you for listing </a:t>
            </a:r>
          </a:p>
        </p:txBody>
      </p:sp>
    </p:spTree>
    <p:extLst>
      <p:ext uri="{BB962C8B-B14F-4D97-AF65-F5344CB8AC3E}">
        <p14:creationId xmlns:p14="http://schemas.microsoft.com/office/powerpoint/2010/main" val="69940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2768-F50C-104E-9866-853D8BEE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10" y="1220799"/>
            <a:ext cx="5455927" cy="2372407"/>
          </a:xfrm>
        </p:spPr>
        <p:txBody>
          <a:bodyPr/>
          <a:lstStyle/>
          <a:p>
            <a:r>
              <a:rPr lang="en-US" dirty="0"/>
              <a:t>Problem definition:</a:t>
            </a:r>
            <a:br>
              <a:rPr lang="en-US" dirty="0"/>
            </a:br>
            <a:br>
              <a:rPr lang="en-GB" dirty="0"/>
            </a:br>
            <a:r>
              <a:rPr lang="en-GB" sz="2000" dirty="0"/>
              <a:t>Create a framework that will allow to measure the increase and decrease the passengers</a:t>
            </a:r>
            <a:br>
              <a:rPr lang="en-GB" sz="2000" dirty="0"/>
            </a:br>
            <a:r>
              <a:rPr lang="en-GB" sz="2000" dirty="0"/>
              <a:t>of public transport towards cities that are more inclusive and sustainable.</a:t>
            </a:r>
            <a:br>
              <a:rPr lang="en-GB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3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10568"/>
            <a:ext cx="7038900" cy="607736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DESIGN REQUIREMENTS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2388" y="1374379"/>
            <a:ext cx="27040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b="1" u="sng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Constraints</a:t>
            </a:r>
            <a:endParaRPr lang="en-GB" b="1" u="sng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public transports users’ profile in two periods,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 the aggregated OD matrix,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and any other external or derived data,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342900" lvl="0" indent="-342900">
              <a:buAutoNum type="arabicPeriod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5183" y="1374379"/>
            <a:ext cx="2709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b="1" u="sng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Objectives</a:t>
            </a:r>
          </a:p>
          <a:p>
            <a:pPr lvl="0"/>
            <a:endParaRPr lang="en-GB" b="1" u="sng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Identify churn profiles and drivers, propose measures to win back lost segments  </a:t>
            </a:r>
          </a:p>
          <a:p>
            <a:pPr lvl="0"/>
            <a:endParaRPr lang="en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83653" y="1193073"/>
            <a:ext cx="0" cy="3950426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3FBA8C-7458-5B45-A588-D71E0BEA4F74}"/>
              </a:ext>
            </a:extLst>
          </p:cNvPr>
          <p:cNvSpPr/>
          <p:nvPr/>
        </p:nvSpPr>
        <p:spPr>
          <a:xfrm>
            <a:off x="6161314" y="1376209"/>
            <a:ext cx="2704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1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248607"/>
            <a:ext cx="7038900" cy="614993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Churn User Profile Data</a:t>
            </a:r>
            <a:endParaRPr lang="en-GB" b="1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8F5789B-66B1-4545-B3F0-2E99C3ED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093" y="896694"/>
            <a:ext cx="5273814" cy="39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248607"/>
            <a:ext cx="7038900" cy="914100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Churn Origin-Destination (OD) Data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4EE7335E-2823-E542-BFC6-657A2AD8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57" y="914100"/>
            <a:ext cx="7236785" cy="39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4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248607"/>
            <a:ext cx="7038900" cy="733526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Data frame 3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F234DE6B-120C-D84C-82F8-5F570232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71" y="1356670"/>
            <a:ext cx="6904895" cy="353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1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248607"/>
            <a:ext cx="7038900" cy="914100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Heat map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7348" y="705657"/>
            <a:ext cx="283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Of Lisbon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1A4DBAA-CC88-0D4D-A46B-1B14F897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4" y="1930400"/>
            <a:ext cx="4048623" cy="252943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073AA33-122E-034B-BDCD-A8578CE9A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50" y="1930400"/>
            <a:ext cx="4048624" cy="25141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527408-671B-4D44-B831-B240EAB19BFC}"/>
              </a:ext>
            </a:extLst>
          </p:cNvPr>
          <p:cNvSpPr/>
          <p:nvPr/>
        </p:nvSpPr>
        <p:spPr>
          <a:xfrm>
            <a:off x="1769332" y="458711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 Gothic Bold" charset="0"/>
              </a:rPr>
              <a:t>At period 1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2E88D6-BF7E-0544-9124-41320250C510}"/>
              </a:ext>
            </a:extLst>
          </p:cNvPr>
          <p:cNvSpPr/>
          <p:nvPr/>
        </p:nvSpPr>
        <p:spPr>
          <a:xfrm>
            <a:off x="6061490" y="458711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 Gothic Bold" charset="0"/>
              </a:rPr>
              <a:t>At period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30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248607"/>
            <a:ext cx="7038900" cy="914100"/>
          </a:xfrm>
        </p:spPr>
        <p:txBody>
          <a:bodyPr/>
          <a:lstStyle/>
          <a:p>
            <a:r>
              <a:rPr lang="en-US" dirty="0">
                <a:latin typeface="Copperplate Gothic Bold" charset="0"/>
                <a:ea typeface="Copperplate Gothic Bold" charset="0"/>
                <a:cs typeface="Copperplate Gothic Bold" charset="0"/>
              </a:rPr>
              <a:t>Heat map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7348" y="705657"/>
            <a:ext cx="283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Of Porto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chemeClr val="bg1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41B6119-965E-594B-89E8-1F5C0E57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908410"/>
            <a:ext cx="4048623" cy="2529433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995B1B5-FFFD-1A46-9CBB-6F307B45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46" y="1893103"/>
            <a:ext cx="4048623" cy="2544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D1CFE8-B631-7B42-B5C6-4E166C90A26B}"/>
              </a:ext>
            </a:extLst>
          </p:cNvPr>
          <p:cNvSpPr/>
          <p:nvPr/>
        </p:nvSpPr>
        <p:spPr>
          <a:xfrm>
            <a:off x="1769332" y="458711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 Gothic Bold" charset="0"/>
              </a:rPr>
              <a:t>At period 1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893F63-203F-F640-8AE7-DDEA2B5B1339}"/>
              </a:ext>
            </a:extLst>
          </p:cNvPr>
          <p:cNvSpPr/>
          <p:nvPr/>
        </p:nvSpPr>
        <p:spPr>
          <a:xfrm>
            <a:off x="6061488" y="458711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 Gothic Bold" charset="0"/>
              </a:rPr>
              <a:t>At period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23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052550" y="659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pperplate Gothic Bold" charset="0"/>
                <a:ea typeface="Copperplate Gothic Bold" charset="0"/>
                <a:cs typeface="Copperplate Gothic Bold" charset="0"/>
              </a:rPr>
              <a:t>Conclusion </a:t>
            </a:r>
            <a:endParaRPr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14401" y="1573200"/>
            <a:ext cx="717705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 1. Improve the image of public transport, from a last resort of transport to a reliable service the they can depend on a day to day life.  </a:t>
            </a:r>
          </a:p>
          <a:p>
            <a:pPr marL="0" lvl="0" indent="0"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 </a:t>
            </a:r>
          </a:p>
          <a:p>
            <a:pPr marL="0" lvl="0" indent="0"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2. Adjust the post pandemic service to improve cleaning public transport   </a:t>
            </a:r>
          </a:p>
          <a:p>
            <a:pPr marL="0" lvl="0" indent="0">
              <a:buNone/>
            </a:pPr>
            <a:endParaRPr lang="en-GB" dirty="0">
              <a:solidFill>
                <a:srgbClr val="FFFFFF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 3. Intermodal solutions that need simplified as public transport service in Portugal is made up of buses, railway (subway, train, and tram), and ferry.    </a:t>
            </a:r>
          </a:p>
          <a:p>
            <a:pPr marL="0" lvl="0" indent="0">
              <a:buNone/>
            </a:pPr>
            <a:endParaRPr lang="en-GB" dirty="0">
              <a:solidFill>
                <a:srgbClr val="FFFFFF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FFFFFF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4. Service should be designed to accommodate the levels of service required by passengers (Reis, 2018)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4"/>
    </mc:Choice>
    <mc:Fallback>
      <p:transition spd="slow" advTm="6244"/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279</Words>
  <Application>Microsoft Macintosh PowerPoint</Application>
  <PresentationFormat>On-screen Show (16:9)</PresentationFormat>
  <Paragraphs>52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Copperplate Gothic Bold</vt:lpstr>
      <vt:lpstr>Lato</vt:lpstr>
      <vt:lpstr>Montserrat</vt:lpstr>
      <vt:lpstr>Focus</vt:lpstr>
      <vt:lpstr>Team Lior : World Data League 2021   </vt:lpstr>
      <vt:lpstr>Problem definition:  Create a framework that will allow to measure the increase and decrease the passengers of public transport towards cities that are more inclusive and sustainable.  </vt:lpstr>
      <vt:lpstr>DESIGN REQUIREMENTS </vt:lpstr>
      <vt:lpstr>Churn User Profile Data</vt:lpstr>
      <vt:lpstr>Churn Origin-Destination (OD) Data</vt:lpstr>
      <vt:lpstr>Data frame 3</vt:lpstr>
      <vt:lpstr>Heat map </vt:lpstr>
      <vt:lpstr>Heat map </vt:lpstr>
      <vt:lpstr>Conclusion </vt:lpstr>
      <vt:lpstr>Thank you for listing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Scenarios 4: Internal Pipe Climber  </dc:title>
  <cp:lastModifiedBy>Manilal, Hardique</cp:lastModifiedBy>
  <cp:revision>79</cp:revision>
  <dcterms:modified xsi:type="dcterms:W3CDTF">2021-04-17T12:04:51Z</dcterms:modified>
</cp:coreProperties>
</file>